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2" r:id="rId4"/>
    <p:sldId id="282" r:id="rId5"/>
    <p:sldId id="263" r:id="rId6"/>
    <p:sldId id="275" r:id="rId7"/>
    <p:sldId id="279" r:id="rId8"/>
    <p:sldId id="269" r:id="rId9"/>
    <p:sldId id="270" r:id="rId10"/>
    <p:sldId id="268" r:id="rId11"/>
    <p:sldId id="280" r:id="rId12"/>
    <p:sldId id="281" r:id="rId13"/>
    <p:sldId id="260" r:id="rId14"/>
  </p:sldIdLst>
  <p:sldSz cx="9906000" cy="6858000" type="A4"/>
  <p:notesSz cx="6858000" cy="9144000"/>
  <p:embeddedFontLst>
    <p:embeddedFont>
      <p:font typeface="HY견명조" panose="02030600000101010101" pitchFamily="18" charset="-127"/>
      <p:regular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4D4D"/>
    <a:srgbClr val="E53E27"/>
    <a:srgbClr val="E2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6233" autoAdjust="0"/>
  </p:normalViewPr>
  <p:slideViewPr>
    <p:cSldViewPr>
      <p:cViewPr varScale="1">
        <p:scale>
          <a:sx n="86" d="100"/>
          <a:sy n="86" d="100"/>
        </p:scale>
        <p:origin x="451" y="7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B55A8-747D-42CE-8EBC-7B45712DA6C9}" type="datetimeFigureOut">
              <a:rPr lang="ko-KR" altLang="en-US" smtClean="0"/>
              <a:t>2017-05-10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176-D332-4BF7-BA44-6F28D0C23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962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B55A8-747D-42CE-8EBC-7B45712DA6C9}" type="datetimeFigureOut">
              <a:rPr lang="ko-KR" altLang="en-US" smtClean="0"/>
              <a:t>2017-05-10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176-D332-4BF7-BA44-6F28D0C23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2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80337" y="274639"/>
            <a:ext cx="241458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6575" y="274639"/>
            <a:ext cx="7078663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B55A8-747D-42CE-8EBC-7B45712DA6C9}" type="datetimeFigureOut">
              <a:rPr lang="ko-KR" altLang="en-US" smtClean="0"/>
              <a:t>2017-05-10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176-D332-4BF7-BA44-6F28D0C23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379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B55A8-747D-42CE-8EBC-7B45712DA6C9}" type="datetimeFigureOut">
              <a:rPr lang="ko-KR" altLang="en-US" smtClean="0"/>
              <a:t>2017-05-10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176-D332-4BF7-BA44-6F28D0C23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770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B55A8-747D-42CE-8EBC-7B45712DA6C9}" type="datetimeFigureOut">
              <a:rPr lang="ko-KR" altLang="en-US" smtClean="0"/>
              <a:t>2017-05-10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176-D332-4BF7-BA44-6F28D0C23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106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575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48300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B55A8-747D-42CE-8EBC-7B45712DA6C9}" type="datetimeFigureOut">
              <a:rPr lang="ko-KR" altLang="en-US" smtClean="0"/>
              <a:t>2017-05-10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176-D332-4BF7-BA44-6F28D0C23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969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B55A8-747D-42CE-8EBC-7B45712DA6C9}" type="datetimeFigureOut">
              <a:rPr lang="ko-KR" altLang="en-US" smtClean="0"/>
              <a:t>2017-05-10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176-D332-4BF7-BA44-6F28D0C23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37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B55A8-747D-42CE-8EBC-7B45712DA6C9}" type="datetimeFigureOut">
              <a:rPr lang="ko-KR" altLang="en-US" smtClean="0"/>
              <a:t>2017-05-10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176-D332-4BF7-BA44-6F28D0C23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021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B55A8-747D-42CE-8EBC-7B45712DA6C9}" type="datetimeFigureOut">
              <a:rPr lang="ko-KR" altLang="en-US" smtClean="0"/>
              <a:t>2017-05-10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176-D332-4BF7-BA44-6F28D0C23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168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B55A8-747D-42CE-8EBC-7B45712DA6C9}" type="datetimeFigureOut">
              <a:rPr lang="ko-KR" altLang="en-US" smtClean="0"/>
              <a:t>2017-05-10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176-D332-4BF7-BA44-6F28D0C23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297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B55A8-747D-42CE-8EBC-7B45712DA6C9}" type="datetimeFigureOut">
              <a:rPr lang="ko-KR" altLang="en-US" smtClean="0"/>
              <a:t>2017-05-10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5176-D332-4BF7-BA44-6F28D0C23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25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B55A8-747D-42CE-8EBC-7B45712DA6C9}" type="datetimeFigureOut">
              <a:rPr lang="ko-KR" altLang="en-US" smtClean="0"/>
              <a:t>2017-05-10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95176-D332-4BF7-BA44-6F28D0C23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965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 flipH="1">
            <a:off x="-159568" y="-29704"/>
            <a:ext cx="10153128" cy="5186896"/>
            <a:chOff x="-242648" y="-29704"/>
            <a:chExt cx="10308216" cy="6012184"/>
          </a:xfrm>
        </p:grpSpPr>
        <p:sp>
          <p:nvSpPr>
            <p:cNvPr id="4" name="직사각형 3"/>
            <p:cNvSpPr/>
            <p:nvPr/>
          </p:nvSpPr>
          <p:spPr>
            <a:xfrm>
              <a:off x="-231576" y="-29704"/>
              <a:ext cx="10297144" cy="1658504"/>
            </a:xfrm>
            <a:prstGeom prst="rect">
              <a:avLst/>
            </a:prstGeom>
            <a:solidFill>
              <a:srgbClr val="E1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이등변 삼각형 4"/>
            <p:cNvSpPr/>
            <p:nvPr/>
          </p:nvSpPr>
          <p:spPr>
            <a:xfrm flipH="1" flipV="1">
              <a:off x="-242648" y="1628800"/>
              <a:ext cx="10308216" cy="4353680"/>
            </a:xfrm>
            <a:prstGeom prst="triangle">
              <a:avLst>
                <a:gd name="adj" fmla="val 0"/>
              </a:avLst>
            </a:prstGeom>
            <a:solidFill>
              <a:srgbClr val="E1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37992" y="1016417"/>
            <a:ext cx="65966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latin typeface="HY견명조" panose="02030600000101010101" pitchFamily="18" charset="-127"/>
                <a:ea typeface="HY견명조" panose="02030600000101010101" pitchFamily="18" charset="-127"/>
              </a:rPr>
              <a:t>L</a:t>
            </a:r>
            <a:r>
              <a:rPr lang="en-US" altLang="ko-KR" sz="60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unatic Project</a:t>
            </a:r>
            <a:endParaRPr lang="ko-KR" altLang="en-US" sz="6000" dirty="0">
              <a:solidFill>
                <a:schemeClr val="bg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09184" y="5252923"/>
            <a:ext cx="26853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2012180035 </a:t>
            </a:r>
            <a:r>
              <a:rPr lang="ko-KR" altLang="en-US" sz="2200" dirty="0"/>
              <a:t>이진수</a:t>
            </a:r>
            <a:br>
              <a:rPr lang="en-US" altLang="ko-KR" sz="2200" dirty="0"/>
            </a:br>
            <a:r>
              <a:rPr lang="en-US" altLang="ko-KR" sz="2200" dirty="0"/>
              <a:t>2012182008 </a:t>
            </a:r>
            <a:r>
              <a:rPr lang="ko-KR" altLang="en-US" sz="2200" dirty="0" err="1"/>
              <a:t>김희승</a:t>
            </a:r>
            <a:endParaRPr lang="en-US" altLang="ko-KR" sz="2200" dirty="0"/>
          </a:p>
          <a:p>
            <a:r>
              <a:rPr lang="en-US" altLang="ko-KR" sz="2200" dirty="0"/>
              <a:t>2012182011 </a:t>
            </a:r>
            <a:r>
              <a:rPr lang="ko-KR" altLang="en-US" sz="2200" dirty="0" err="1"/>
              <a:t>박범준</a:t>
            </a:r>
            <a:endParaRPr lang="en-US" altLang="ko-KR" sz="2200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647879"/>
              </p:ext>
            </p:extLst>
          </p:nvPr>
        </p:nvGraphicFramePr>
        <p:xfrm>
          <a:off x="494990" y="5157191"/>
          <a:ext cx="3294409" cy="1203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4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18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지도교수 서명</a:t>
                      </a:r>
                    </a:p>
                  </a:txBody>
                  <a:tcPr>
                    <a:solidFill>
                      <a:srgbClr val="E53E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186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7724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0472" y="188640"/>
            <a:ext cx="808056" cy="808056"/>
          </a:xfrm>
          <a:prstGeom prst="rect">
            <a:avLst/>
          </a:prstGeom>
          <a:noFill/>
          <a:ln w="57150">
            <a:solidFill>
              <a:srgbClr val="E1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0632" y="207947"/>
            <a:ext cx="9348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</a:t>
            </a:r>
            <a:r>
              <a:rPr lang="en-US" altLang="ko-KR" sz="4400" dirty="0">
                <a:solidFill>
                  <a:srgbClr val="E14D4D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7</a:t>
            </a:r>
            <a:endParaRPr lang="ko-KR" altLang="en-US" sz="4400" dirty="0">
              <a:solidFill>
                <a:srgbClr val="E14D4D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98424" y="6408760"/>
            <a:ext cx="9475022" cy="0"/>
          </a:xfrm>
          <a:prstGeom prst="line">
            <a:avLst/>
          </a:prstGeom>
          <a:ln w="12700">
            <a:solidFill>
              <a:srgbClr val="E1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89601" y="698906"/>
            <a:ext cx="1879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개발 일정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제안서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0632" y="6454444"/>
            <a:ext cx="3384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E14D4D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KOREA POLYTECHNIC UNIVERSITY</a:t>
            </a:r>
            <a:endParaRPr lang="ko-KR" altLang="en-US" sz="1200" dirty="0">
              <a:solidFill>
                <a:srgbClr val="E14D4D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760825"/>
              </p:ext>
            </p:extLst>
          </p:nvPr>
        </p:nvGraphicFramePr>
        <p:xfrm>
          <a:off x="560512" y="1124744"/>
          <a:ext cx="8856984" cy="520115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2512929462"/>
                    </a:ext>
                  </a:extLst>
                </a:gridCol>
                <a:gridCol w="918102">
                  <a:extLst>
                    <a:ext uri="{9D8B030D-6E8A-4147-A177-3AD203B41FA5}">
                      <a16:colId xmlns:a16="http://schemas.microsoft.com/office/drawing/2014/main" val="2541544119"/>
                    </a:ext>
                  </a:extLst>
                </a:gridCol>
                <a:gridCol w="918102">
                  <a:extLst>
                    <a:ext uri="{9D8B030D-6E8A-4147-A177-3AD203B41FA5}">
                      <a16:colId xmlns:a16="http://schemas.microsoft.com/office/drawing/2014/main" val="3218383334"/>
                    </a:ext>
                  </a:extLst>
                </a:gridCol>
                <a:gridCol w="918102">
                  <a:extLst>
                    <a:ext uri="{9D8B030D-6E8A-4147-A177-3AD203B41FA5}">
                      <a16:colId xmlns:a16="http://schemas.microsoft.com/office/drawing/2014/main" val="81028893"/>
                    </a:ext>
                  </a:extLst>
                </a:gridCol>
                <a:gridCol w="918102">
                  <a:extLst>
                    <a:ext uri="{9D8B030D-6E8A-4147-A177-3AD203B41FA5}">
                      <a16:colId xmlns:a16="http://schemas.microsoft.com/office/drawing/2014/main" val="1839783217"/>
                    </a:ext>
                  </a:extLst>
                </a:gridCol>
                <a:gridCol w="918102">
                  <a:extLst>
                    <a:ext uri="{9D8B030D-6E8A-4147-A177-3AD203B41FA5}">
                      <a16:colId xmlns:a16="http://schemas.microsoft.com/office/drawing/2014/main" val="569093747"/>
                    </a:ext>
                  </a:extLst>
                </a:gridCol>
                <a:gridCol w="918102">
                  <a:extLst>
                    <a:ext uri="{9D8B030D-6E8A-4147-A177-3AD203B41FA5}">
                      <a16:colId xmlns:a16="http://schemas.microsoft.com/office/drawing/2014/main" val="4239781668"/>
                    </a:ext>
                  </a:extLst>
                </a:gridCol>
                <a:gridCol w="918102">
                  <a:extLst>
                    <a:ext uri="{9D8B030D-6E8A-4147-A177-3AD203B41FA5}">
                      <a16:colId xmlns:a16="http://schemas.microsoft.com/office/drawing/2014/main" val="3606489824"/>
                    </a:ext>
                  </a:extLst>
                </a:gridCol>
                <a:gridCol w="918102">
                  <a:extLst>
                    <a:ext uri="{9D8B030D-6E8A-4147-A177-3AD203B41FA5}">
                      <a16:colId xmlns:a16="http://schemas.microsoft.com/office/drawing/2014/main" val="2857226544"/>
                    </a:ext>
                  </a:extLst>
                </a:gridCol>
              </a:tblGrid>
              <a:tr h="406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685222"/>
                  </a:ext>
                </a:extLst>
              </a:tr>
              <a:tr h="435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게임 프레임워크</a:t>
                      </a:r>
                    </a:p>
                  </a:txBody>
                  <a:tcPr/>
                </a:tc>
                <a:tc rowSpan="1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rowSpan="1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rowSpan="1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rowSpan="1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rowSpan="1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rowSpan="1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rowSpan="1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rowSpan="1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359617"/>
                  </a:ext>
                </a:extLst>
              </a:tr>
              <a:tr h="435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각종 캐릭터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816184"/>
                  </a:ext>
                </a:extLst>
              </a:tr>
              <a:tr h="435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애니메이션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372286"/>
                  </a:ext>
                </a:extLst>
              </a:tr>
              <a:tr h="435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 err="1"/>
                        <a:t>쉐이더</a:t>
                      </a:r>
                      <a:endParaRPr lang="ko-KR" altLang="en-US" sz="1300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061425"/>
                  </a:ext>
                </a:extLst>
              </a:tr>
              <a:tr h="435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맵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106284"/>
                  </a:ext>
                </a:extLst>
              </a:tr>
              <a:tr h="435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콘텐츠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475746"/>
                  </a:ext>
                </a:extLst>
              </a:tr>
              <a:tr h="435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UI</a:t>
                      </a:r>
                      <a:endParaRPr lang="ko-KR" altLang="en-US" sz="1300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18172"/>
                  </a:ext>
                </a:extLst>
              </a:tr>
              <a:tr h="435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이펙트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131138"/>
                  </a:ext>
                </a:extLst>
              </a:tr>
              <a:tr h="435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충돌체크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467636"/>
                  </a:ext>
                </a:extLst>
              </a:tr>
              <a:tr h="435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서버</a:t>
                      </a:r>
                      <a:r>
                        <a:rPr lang="ko-KR" altLang="en-US" sz="1300" b="1" baseline="0" dirty="0"/>
                        <a:t> 프레임워크</a:t>
                      </a:r>
                      <a:endParaRPr lang="ko-KR" altLang="en-US" sz="1300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698867"/>
                  </a:ext>
                </a:extLst>
              </a:tr>
              <a:tr h="435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서버동기화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0182512"/>
                  </a:ext>
                </a:extLst>
              </a:tr>
            </a:tbl>
          </a:graphicData>
        </a:graphic>
      </p:graphicFrame>
      <p:sp>
        <p:nvSpPr>
          <p:cNvPr id="5" name="사각형: 둥근 모서리 4"/>
          <p:cNvSpPr/>
          <p:nvPr/>
        </p:nvSpPr>
        <p:spPr>
          <a:xfrm>
            <a:off x="3872880" y="744852"/>
            <a:ext cx="360040" cy="2518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/>
          <p:cNvSpPr/>
          <p:nvPr/>
        </p:nvSpPr>
        <p:spPr>
          <a:xfrm>
            <a:off x="5673080" y="744852"/>
            <a:ext cx="360040" cy="25184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/>
          <p:cNvSpPr/>
          <p:nvPr/>
        </p:nvSpPr>
        <p:spPr>
          <a:xfrm>
            <a:off x="7467466" y="725544"/>
            <a:ext cx="360040" cy="2518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04928" y="6926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박범준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105128" y="6926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이진수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905328" y="68225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김희승</a:t>
            </a:r>
            <a:endParaRPr lang="ko-KR" altLang="en-US" dirty="0"/>
          </a:p>
        </p:txBody>
      </p:sp>
      <p:sp>
        <p:nvSpPr>
          <p:cNvPr id="12" name="순서도: 처리 11"/>
          <p:cNvSpPr/>
          <p:nvPr/>
        </p:nvSpPr>
        <p:spPr>
          <a:xfrm>
            <a:off x="2144688" y="5589240"/>
            <a:ext cx="3456384" cy="14401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처리 19"/>
          <p:cNvSpPr/>
          <p:nvPr/>
        </p:nvSpPr>
        <p:spPr>
          <a:xfrm>
            <a:off x="4989004" y="5957568"/>
            <a:ext cx="3456384" cy="14401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처리 20"/>
          <p:cNvSpPr/>
          <p:nvPr/>
        </p:nvSpPr>
        <p:spPr>
          <a:xfrm>
            <a:off x="4989004" y="5184453"/>
            <a:ext cx="2503157" cy="121051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순서도: 처리 17"/>
          <p:cNvSpPr/>
          <p:nvPr/>
        </p:nvSpPr>
        <p:spPr>
          <a:xfrm>
            <a:off x="2144688" y="1781872"/>
            <a:ext cx="2520280" cy="62952"/>
          </a:xfrm>
          <a:prstGeom prst="flowChartProcess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순서도: 처리 18"/>
          <p:cNvSpPr/>
          <p:nvPr/>
        </p:nvSpPr>
        <p:spPr>
          <a:xfrm>
            <a:off x="3080792" y="2007418"/>
            <a:ext cx="4386674" cy="115108"/>
          </a:xfrm>
          <a:prstGeom prst="flowChartProcess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처리 21"/>
          <p:cNvSpPr/>
          <p:nvPr/>
        </p:nvSpPr>
        <p:spPr>
          <a:xfrm>
            <a:off x="3077371" y="2543011"/>
            <a:ext cx="5231889" cy="68910"/>
          </a:xfrm>
          <a:prstGeom prst="flowChartProcess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순서도: 처리 22"/>
          <p:cNvSpPr/>
          <p:nvPr/>
        </p:nvSpPr>
        <p:spPr>
          <a:xfrm flipV="1">
            <a:off x="6855397" y="4748191"/>
            <a:ext cx="2419466" cy="152525"/>
          </a:xfrm>
          <a:prstGeom prst="flowChartProcess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처리 23"/>
          <p:cNvSpPr/>
          <p:nvPr/>
        </p:nvSpPr>
        <p:spPr>
          <a:xfrm>
            <a:off x="2243122" y="3573016"/>
            <a:ext cx="1586943" cy="63216"/>
          </a:xfrm>
          <a:prstGeom prst="flowChartProcess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순서도: 처리 24"/>
          <p:cNvSpPr/>
          <p:nvPr/>
        </p:nvSpPr>
        <p:spPr>
          <a:xfrm>
            <a:off x="7689304" y="4005064"/>
            <a:ext cx="751653" cy="63214"/>
          </a:xfrm>
          <a:prstGeom prst="flowChartProcess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처리 25"/>
          <p:cNvSpPr/>
          <p:nvPr/>
        </p:nvSpPr>
        <p:spPr>
          <a:xfrm>
            <a:off x="3944888" y="4234401"/>
            <a:ext cx="874813" cy="130703"/>
          </a:xfrm>
          <a:prstGeom prst="flowChartProces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처리 26"/>
          <p:cNvSpPr/>
          <p:nvPr/>
        </p:nvSpPr>
        <p:spPr>
          <a:xfrm>
            <a:off x="6681192" y="3789040"/>
            <a:ext cx="1759765" cy="141824"/>
          </a:xfrm>
          <a:prstGeom prst="flowChartProces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순서도: 처리 27"/>
          <p:cNvSpPr/>
          <p:nvPr/>
        </p:nvSpPr>
        <p:spPr>
          <a:xfrm>
            <a:off x="2232137" y="3307068"/>
            <a:ext cx="1759765" cy="141824"/>
          </a:xfrm>
          <a:prstGeom prst="flowChartProces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처리 28"/>
          <p:cNvSpPr/>
          <p:nvPr/>
        </p:nvSpPr>
        <p:spPr>
          <a:xfrm>
            <a:off x="2243122" y="2998048"/>
            <a:ext cx="4294054" cy="138996"/>
          </a:xfrm>
          <a:prstGeom prst="flowChartProces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처리 30"/>
          <p:cNvSpPr/>
          <p:nvPr/>
        </p:nvSpPr>
        <p:spPr>
          <a:xfrm>
            <a:off x="7647486" y="4292590"/>
            <a:ext cx="1759765" cy="141824"/>
          </a:xfrm>
          <a:prstGeom prst="flowChartProces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처리 31"/>
          <p:cNvSpPr/>
          <p:nvPr/>
        </p:nvSpPr>
        <p:spPr>
          <a:xfrm>
            <a:off x="3080792" y="2208849"/>
            <a:ext cx="4386674" cy="134530"/>
          </a:xfrm>
          <a:prstGeom prst="flowChartProces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순서도: 처리 32"/>
          <p:cNvSpPr/>
          <p:nvPr/>
        </p:nvSpPr>
        <p:spPr>
          <a:xfrm>
            <a:off x="3077371" y="2711377"/>
            <a:ext cx="4386674" cy="134530"/>
          </a:xfrm>
          <a:prstGeom prst="flowChartProces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순서도: 처리 33"/>
          <p:cNvSpPr/>
          <p:nvPr/>
        </p:nvSpPr>
        <p:spPr>
          <a:xfrm>
            <a:off x="2144688" y="1553927"/>
            <a:ext cx="2520280" cy="118274"/>
          </a:xfrm>
          <a:prstGeom prst="flowChartProces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1089601" y="40629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Lunatic Project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086867" y="1489435"/>
            <a:ext cx="4162278" cy="4836461"/>
          </a:xfrm>
          <a:prstGeom prst="rect">
            <a:avLst/>
          </a:prstGeom>
          <a:solidFill>
            <a:schemeClr val="tx1">
              <a:lumMod val="65000"/>
              <a:lumOff val="3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269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0472" y="188640"/>
            <a:ext cx="808056" cy="808056"/>
          </a:xfrm>
          <a:prstGeom prst="rect">
            <a:avLst/>
          </a:prstGeom>
          <a:noFill/>
          <a:ln w="57150">
            <a:solidFill>
              <a:srgbClr val="E1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0632" y="207947"/>
            <a:ext cx="9348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</a:t>
            </a:r>
            <a:r>
              <a:rPr lang="en-US" altLang="ko-KR" sz="4400" dirty="0">
                <a:solidFill>
                  <a:srgbClr val="E14D4D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7</a:t>
            </a:r>
            <a:endParaRPr lang="ko-KR" altLang="en-US" sz="4400" dirty="0">
              <a:solidFill>
                <a:srgbClr val="E14D4D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98424" y="6408760"/>
            <a:ext cx="9475022" cy="0"/>
          </a:xfrm>
          <a:prstGeom prst="line">
            <a:avLst/>
          </a:prstGeom>
          <a:ln w="12700">
            <a:solidFill>
              <a:srgbClr val="E1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89601" y="69890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개발일정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0632" y="6454444"/>
            <a:ext cx="3384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E14D4D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KOREA POLYTECHNIC UNIVERSITY</a:t>
            </a:r>
            <a:endParaRPr lang="ko-KR" altLang="en-US" sz="1200" dirty="0">
              <a:solidFill>
                <a:srgbClr val="E14D4D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89601" y="40629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Lunatic Project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179603"/>
              </p:ext>
            </p:extLst>
          </p:nvPr>
        </p:nvGraphicFramePr>
        <p:xfrm>
          <a:off x="272480" y="1446266"/>
          <a:ext cx="9400966" cy="463086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77666">
                  <a:extLst>
                    <a:ext uri="{9D8B030D-6E8A-4147-A177-3AD203B41FA5}">
                      <a16:colId xmlns:a16="http://schemas.microsoft.com/office/drawing/2014/main" val="925993189"/>
                    </a:ext>
                  </a:extLst>
                </a:gridCol>
                <a:gridCol w="1644660">
                  <a:extLst>
                    <a:ext uri="{9D8B030D-6E8A-4147-A177-3AD203B41FA5}">
                      <a16:colId xmlns:a16="http://schemas.microsoft.com/office/drawing/2014/main" val="2910132630"/>
                    </a:ext>
                  </a:extLst>
                </a:gridCol>
                <a:gridCol w="1644660">
                  <a:extLst>
                    <a:ext uri="{9D8B030D-6E8A-4147-A177-3AD203B41FA5}">
                      <a16:colId xmlns:a16="http://schemas.microsoft.com/office/drawing/2014/main" val="502105835"/>
                    </a:ext>
                  </a:extLst>
                </a:gridCol>
                <a:gridCol w="1644660">
                  <a:extLst>
                    <a:ext uri="{9D8B030D-6E8A-4147-A177-3AD203B41FA5}">
                      <a16:colId xmlns:a16="http://schemas.microsoft.com/office/drawing/2014/main" val="14864805"/>
                    </a:ext>
                  </a:extLst>
                </a:gridCol>
                <a:gridCol w="1644660">
                  <a:extLst>
                    <a:ext uri="{9D8B030D-6E8A-4147-A177-3AD203B41FA5}">
                      <a16:colId xmlns:a16="http://schemas.microsoft.com/office/drawing/2014/main" val="3298063855"/>
                    </a:ext>
                  </a:extLst>
                </a:gridCol>
                <a:gridCol w="1644660">
                  <a:extLst>
                    <a:ext uri="{9D8B030D-6E8A-4147-A177-3AD203B41FA5}">
                      <a16:colId xmlns:a16="http://schemas.microsoft.com/office/drawing/2014/main" val="228819003"/>
                    </a:ext>
                  </a:extLst>
                </a:gridCol>
              </a:tblGrid>
              <a:tr h="43063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040458"/>
                  </a:ext>
                </a:extLst>
              </a:tr>
              <a:tr h="1368591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 err="1"/>
                        <a:t>박범준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클라이언트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프레임워크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클라이언트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프레임워크 제작</a:t>
                      </a:r>
                    </a:p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en-US" altLang="ko-KR" sz="1500" dirty="0"/>
                        <a:t>FBX SDK</a:t>
                      </a:r>
                    </a:p>
                    <a:p>
                      <a:pPr algn="ctr" latinLnBrk="1"/>
                      <a:r>
                        <a:rPr lang="ko-KR" altLang="en-US" sz="1500" dirty="0"/>
                        <a:t>예제 실습</a:t>
                      </a:r>
                    </a:p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조명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객체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이동</a:t>
                      </a:r>
                      <a:r>
                        <a:rPr lang="en-US" altLang="ko-KR" sz="1500" dirty="0"/>
                        <a:t>,</a:t>
                      </a:r>
                      <a:r>
                        <a:rPr lang="ko-KR" altLang="en-US" sz="1500" dirty="0"/>
                        <a:t>회전</a:t>
                      </a:r>
                      <a:r>
                        <a:rPr lang="en-US" altLang="ko-KR" sz="1500" dirty="0"/>
                        <a:t>) </a:t>
                      </a:r>
                      <a:r>
                        <a:rPr lang="ko-KR" altLang="en-US" sz="1500" dirty="0"/>
                        <a:t>구현</a:t>
                      </a:r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게임 </a:t>
                      </a:r>
                      <a:r>
                        <a:rPr lang="en-US" altLang="ko-KR" sz="1500" dirty="0"/>
                        <a:t>UI,</a:t>
                      </a:r>
                    </a:p>
                    <a:p>
                      <a:pPr algn="ctr" latinLnBrk="1"/>
                      <a:r>
                        <a:rPr lang="ko-KR" altLang="en-US" sz="1500" dirty="0"/>
                        <a:t>애니메이션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888784"/>
                  </a:ext>
                </a:extLst>
              </a:tr>
              <a:tr h="1368591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이진수</a:t>
                      </a:r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en-US" altLang="ko-KR" sz="1500" dirty="0"/>
                        <a:t>FBX SDK</a:t>
                      </a:r>
                    </a:p>
                    <a:p>
                      <a:pPr algn="ctr" latinLnBrk="1"/>
                      <a:r>
                        <a:rPr lang="ko-KR" altLang="en-US" sz="1500" dirty="0"/>
                        <a:t>예제 실습</a:t>
                      </a:r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캐릭터 모델링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및 건물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캐릭터 모델링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및 건물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300" dirty="0" err="1"/>
                        <a:t>맵과</a:t>
                      </a:r>
                      <a:r>
                        <a:rPr lang="ko-KR" altLang="en-US" sz="1300" dirty="0"/>
                        <a:t> 배경 제작</a:t>
                      </a:r>
                      <a:r>
                        <a:rPr lang="en-US" altLang="ko-KR" sz="1300" dirty="0"/>
                        <a:t>,</a:t>
                      </a:r>
                    </a:p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FBX Exporter</a:t>
                      </a:r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3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수정</a:t>
                      </a:r>
                      <a:endParaRPr lang="ko-KR" altLang="en-US" sz="1300" dirty="0"/>
                    </a:p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캐릭터 애니메이션 구현</a:t>
                      </a:r>
                      <a:endParaRPr lang="en-US" altLang="ko-KR" sz="15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3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스키닝</a:t>
                      </a:r>
                      <a:r>
                        <a:rPr lang="ko-KR" altLang="en-US" sz="13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애니메이션</a:t>
                      </a:r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357994"/>
                  </a:ext>
                </a:extLst>
              </a:tr>
              <a:tr h="1368591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 err="1"/>
                        <a:t>김희승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테스트 서버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서버프레임워크 제작</a:t>
                      </a:r>
                    </a:p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서버프레임워크 제작</a:t>
                      </a:r>
                    </a:p>
                    <a:p>
                      <a:pPr algn="ctr" latinLnBrk="1"/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서버 </a:t>
                      </a:r>
                      <a:r>
                        <a:rPr lang="ko-KR" altLang="en-US" sz="1500" dirty="0" err="1"/>
                        <a:t>패킷</a:t>
                      </a:r>
                      <a:r>
                        <a:rPr lang="ko-KR" altLang="en-US" sz="1500" dirty="0"/>
                        <a:t> 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 err="1"/>
                        <a:t>데드레커닝</a:t>
                      </a:r>
                      <a:br>
                        <a:rPr lang="en-US" altLang="ko-KR" sz="1500" dirty="0"/>
                      </a:br>
                      <a:r>
                        <a:rPr lang="ko-KR" altLang="en-US" sz="1500" dirty="0"/>
                        <a:t>동기화 작업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6638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8973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0472" y="188640"/>
            <a:ext cx="808056" cy="808056"/>
          </a:xfrm>
          <a:prstGeom prst="rect">
            <a:avLst/>
          </a:prstGeom>
          <a:noFill/>
          <a:ln w="57150">
            <a:solidFill>
              <a:srgbClr val="E1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0632" y="207947"/>
            <a:ext cx="9348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</a:t>
            </a:r>
            <a:r>
              <a:rPr lang="en-US" altLang="ko-KR" sz="4400" dirty="0">
                <a:solidFill>
                  <a:srgbClr val="E14D4D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7</a:t>
            </a:r>
            <a:endParaRPr lang="ko-KR" altLang="en-US" sz="4400" dirty="0">
              <a:solidFill>
                <a:srgbClr val="E14D4D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98424" y="6408760"/>
            <a:ext cx="9475022" cy="0"/>
          </a:xfrm>
          <a:prstGeom prst="line">
            <a:avLst/>
          </a:prstGeom>
          <a:ln w="12700">
            <a:solidFill>
              <a:srgbClr val="E1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89601" y="698906"/>
            <a:ext cx="1553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향후 개발 일정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0632" y="6454444"/>
            <a:ext cx="3384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E14D4D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KOREA POLYTECHNIC UNIVERSITY</a:t>
            </a:r>
            <a:endParaRPr lang="ko-KR" altLang="en-US" sz="1200" dirty="0">
              <a:solidFill>
                <a:srgbClr val="E14D4D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89601" y="40629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Lunatic Project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880397"/>
              </p:ext>
            </p:extLst>
          </p:nvPr>
        </p:nvGraphicFramePr>
        <p:xfrm>
          <a:off x="272480" y="1446266"/>
          <a:ext cx="9400964" cy="453641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27380">
                  <a:extLst>
                    <a:ext uri="{9D8B030D-6E8A-4147-A177-3AD203B41FA5}">
                      <a16:colId xmlns:a16="http://schemas.microsoft.com/office/drawing/2014/main" val="925993189"/>
                    </a:ext>
                  </a:extLst>
                </a:gridCol>
                <a:gridCol w="1993396">
                  <a:extLst>
                    <a:ext uri="{9D8B030D-6E8A-4147-A177-3AD203B41FA5}">
                      <a16:colId xmlns:a16="http://schemas.microsoft.com/office/drawing/2014/main" val="2910132630"/>
                    </a:ext>
                  </a:extLst>
                </a:gridCol>
                <a:gridCol w="1993396">
                  <a:extLst>
                    <a:ext uri="{9D8B030D-6E8A-4147-A177-3AD203B41FA5}">
                      <a16:colId xmlns:a16="http://schemas.microsoft.com/office/drawing/2014/main" val="502105835"/>
                    </a:ext>
                  </a:extLst>
                </a:gridCol>
                <a:gridCol w="1993396">
                  <a:extLst>
                    <a:ext uri="{9D8B030D-6E8A-4147-A177-3AD203B41FA5}">
                      <a16:colId xmlns:a16="http://schemas.microsoft.com/office/drawing/2014/main" val="14864805"/>
                    </a:ext>
                  </a:extLst>
                </a:gridCol>
                <a:gridCol w="1993396">
                  <a:extLst>
                    <a:ext uri="{9D8B030D-6E8A-4147-A177-3AD203B41FA5}">
                      <a16:colId xmlns:a16="http://schemas.microsoft.com/office/drawing/2014/main" val="3298063855"/>
                    </a:ext>
                  </a:extLst>
                </a:gridCol>
              </a:tblGrid>
              <a:tr h="43063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최종발표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040458"/>
                  </a:ext>
                </a:extLst>
              </a:tr>
              <a:tr h="1368591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 err="1"/>
                        <a:t>박범준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애니메이션 처리</a:t>
                      </a:r>
                      <a:r>
                        <a:rPr lang="en-US" altLang="ko-KR" sz="1500" dirty="0"/>
                        <a:t>,</a:t>
                      </a:r>
                    </a:p>
                    <a:p>
                      <a:pPr algn="ctr" latinLnBrk="1"/>
                      <a:r>
                        <a:rPr lang="ko-KR" altLang="en-US" sz="1500" dirty="0"/>
                        <a:t>로비 및 방 만들기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스킬 및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충돌체크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게임모드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보완 및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최적화 작업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888784"/>
                  </a:ext>
                </a:extLst>
              </a:tr>
              <a:tr h="1368591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이진수</a:t>
                      </a:r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애니메이션 제작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스킬 구현 및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스킬 애니메이션 제작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이펙트 작업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이펙트 작업 및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보완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357994"/>
                  </a:ext>
                </a:extLst>
              </a:tr>
              <a:tr h="1368591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 err="1"/>
                        <a:t>김희승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로비 및 방 만들기</a:t>
                      </a:r>
                      <a:br>
                        <a:rPr lang="en-US" altLang="ko-KR" sz="1500" dirty="0"/>
                      </a:br>
                      <a:r>
                        <a:rPr lang="ko-KR" altLang="en-US" sz="1500" dirty="0"/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충돌체크 및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en-US" altLang="ko-KR" sz="1500" dirty="0"/>
                        <a:t>DB</a:t>
                      </a:r>
                      <a:r>
                        <a:rPr lang="en-US" altLang="ko-KR" sz="1500" baseline="0" dirty="0"/>
                        <a:t> </a:t>
                      </a:r>
                      <a:r>
                        <a:rPr lang="ko-KR" altLang="en-US" sz="1500" baseline="0" dirty="0"/>
                        <a:t>연동</a:t>
                      </a:r>
                      <a:r>
                        <a:rPr lang="en-US" altLang="ko-KR" sz="1500" baseline="0" dirty="0"/>
                        <a:t>(</a:t>
                      </a:r>
                      <a:r>
                        <a:rPr lang="ko-KR" altLang="en-US" sz="1500" baseline="0" dirty="0"/>
                        <a:t>로그인</a:t>
                      </a:r>
                      <a:r>
                        <a:rPr lang="en-US" altLang="ko-KR" sz="1500" baseline="0" dirty="0"/>
                        <a:t>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충돌체크 및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en-US" altLang="ko-KR" sz="1500" dirty="0"/>
                        <a:t>DB</a:t>
                      </a:r>
                      <a:r>
                        <a:rPr lang="en-US" altLang="ko-KR" sz="1500" baseline="0" dirty="0"/>
                        <a:t> </a:t>
                      </a:r>
                      <a:r>
                        <a:rPr lang="ko-KR" altLang="en-US" sz="1500" baseline="0" dirty="0"/>
                        <a:t>연동</a:t>
                      </a:r>
                      <a:endParaRPr lang="ko-KR" altLang="en-US" sz="1500" dirty="0"/>
                    </a:p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900" dirty="0"/>
                    </a:p>
                    <a:p>
                      <a:pPr algn="ctr" latinLnBrk="1"/>
                      <a:r>
                        <a:rPr lang="ko-KR" altLang="en-US" sz="1500" dirty="0"/>
                        <a:t>서버 최적화 작업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6638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6106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 flipH="1">
            <a:off x="-159568" y="-29704"/>
            <a:ext cx="10153128" cy="5186896"/>
            <a:chOff x="-242648" y="-29704"/>
            <a:chExt cx="10308216" cy="6012184"/>
          </a:xfrm>
        </p:grpSpPr>
        <p:sp>
          <p:nvSpPr>
            <p:cNvPr id="4" name="직사각형 3"/>
            <p:cNvSpPr/>
            <p:nvPr/>
          </p:nvSpPr>
          <p:spPr>
            <a:xfrm>
              <a:off x="-231576" y="-29704"/>
              <a:ext cx="10297144" cy="1658504"/>
            </a:xfrm>
            <a:prstGeom prst="rect">
              <a:avLst/>
            </a:prstGeom>
            <a:solidFill>
              <a:srgbClr val="E1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이등변 삼각형 4"/>
            <p:cNvSpPr/>
            <p:nvPr/>
          </p:nvSpPr>
          <p:spPr>
            <a:xfrm flipH="1" flipV="1">
              <a:off x="-242648" y="1628800"/>
              <a:ext cx="10308216" cy="4353680"/>
            </a:xfrm>
            <a:prstGeom prst="triangle">
              <a:avLst>
                <a:gd name="adj" fmla="val 0"/>
              </a:avLst>
            </a:prstGeom>
            <a:solidFill>
              <a:srgbClr val="E1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776182" y="1124744"/>
            <a:ext cx="4270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T</a:t>
            </a:r>
            <a:r>
              <a:rPr lang="en-US" altLang="ko-KR" sz="44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HANK YOU</a:t>
            </a:r>
            <a:endParaRPr lang="ko-KR" altLang="en-US" sz="4400" dirty="0">
              <a:solidFill>
                <a:schemeClr val="bg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96919" y="1894185"/>
            <a:ext cx="2629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데</a:t>
            </a:r>
            <a:r>
              <a:rPr lang="ko-KR" altLang="en-US" sz="44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모 시연</a:t>
            </a:r>
          </a:p>
        </p:txBody>
      </p:sp>
    </p:spTree>
    <p:extLst>
      <p:ext uri="{BB962C8B-B14F-4D97-AF65-F5344CB8AC3E}">
        <p14:creationId xmlns:p14="http://schemas.microsoft.com/office/powerpoint/2010/main" val="628141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7560" y="-99392"/>
            <a:ext cx="4032448" cy="69573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59368" y="260648"/>
            <a:ext cx="2160240" cy="2083088"/>
          </a:xfrm>
          <a:prstGeom prst="rect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280592" y="1661992"/>
            <a:ext cx="97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rgbClr val="E25454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ndex</a:t>
            </a:r>
            <a:endParaRPr lang="ko-KR" altLang="en-US" sz="2400" dirty="0">
              <a:solidFill>
                <a:srgbClr val="E25454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5783" y="836712"/>
            <a:ext cx="70083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rgbClr val="E25454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I</a:t>
            </a:r>
            <a:endParaRPr lang="ko-KR" altLang="en-US" sz="88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36976" y="1196752"/>
            <a:ext cx="475252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</a:t>
            </a:r>
            <a:r>
              <a:rPr lang="en-US" altLang="ko-KR" sz="2000" dirty="0">
                <a:solidFill>
                  <a:srgbClr val="E14D4D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1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게임 설명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</a:t>
            </a:r>
            <a:r>
              <a:rPr lang="en-US" altLang="ko-KR" sz="2000" dirty="0">
                <a:solidFill>
                  <a:srgbClr val="E14D4D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2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게임 조작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</a:t>
            </a:r>
            <a:r>
              <a:rPr lang="en-US" altLang="ko-KR" sz="2000" dirty="0">
                <a:solidFill>
                  <a:srgbClr val="E14D4D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3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기술요소와 중점연구 분야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</a:t>
            </a:r>
            <a:r>
              <a:rPr lang="en-US" altLang="ko-KR" sz="2000" dirty="0">
                <a:solidFill>
                  <a:srgbClr val="E14D4D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4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구성원 역할 분담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</a:t>
            </a:r>
            <a:r>
              <a:rPr lang="en-US" altLang="ko-KR" sz="2000" dirty="0">
                <a:solidFill>
                  <a:srgbClr val="E14D4D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5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개발 내용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</a:t>
            </a:r>
            <a:r>
              <a:rPr lang="en-US" altLang="ko-KR" sz="2000" dirty="0">
                <a:solidFill>
                  <a:srgbClr val="E14D4D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6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문제점 및 보완책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</a:t>
            </a:r>
            <a:r>
              <a:rPr lang="en-US" altLang="ko-KR" sz="2000" dirty="0">
                <a:solidFill>
                  <a:srgbClr val="E14D4D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7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향후 개발 일정</a:t>
            </a:r>
          </a:p>
          <a:p>
            <a:endParaRPr lang="en-US" altLang="ko-KR" sz="2000" dirty="0">
              <a:solidFill>
                <a:srgbClr val="E14D4D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</a:t>
            </a:r>
            <a:r>
              <a:rPr lang="en-US" altLang="ko-KR" sz="2000" dirty="0">
                <a:solidFill>
                  <a:srgbClr val="E14D4D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8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데모 시연</a:t>
            </a:r>
            <a:endParaRPr lang="ko-KR" altLang="en-US" sz="2000" dirty="0">
              <a:solidFill>
                <a:srgbClr val="E14D4D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3008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0472" y="188640"/>
            <a:ext cx="808056" cy="808056"/>
          </a:xfrm>
          <a:prstGeom prst="rect">
            <a:avLst/>
          </a:prstGeom>
          <a:noFill/>
          <a:ln w="57150">
            <a:solidFill>
              <a:srgbClr val="E1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0632" y="207947"/>
            <a:ext cx="9348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</a:t>
            </a:r>
            <a:r>
              <a:rPr lang="en-US" altLang="ko-KR" sz="4400" dirty="0">
                <a:solidFill>
                  <a:srgbClr val="E14D4D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1</a:t>
            </a:r>
            <a:endParaRPr lang="ko-KR" altLang="en-US" sz="4400" dirty="0">
              <a:solidFill>
                <a:srgbClr val="E14D4D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98424" y="6408760"/>
            <a:ext cx="9475022" cy="0"/>
          </a:xfrm>
          <a:prstGeom prst="line">
            <a:avLst/>
          </a:prstGeom>
          <a:ln w="12700">
            <a:solidFill>
              <a:srgbClr val="E1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89601" y="698906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게임 설명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0632" y="6454444"/>
            <a:ext cx="3384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E14D4D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KOREA POLYTECHNIC UNIVERSITY</a:t>
            </a:r>
            <a:endParaRPr lang="ko-KR" altLang="en-US" sz="1200" dirty="0">
              <a:solidFill>
                <a:srgbClr val="E14D4D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6536" y="1384315"/>
            <a:ext cx="8135969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작품명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: Lunatic Project</a:t>
            </a:r>
          </a:p>
          <a:p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장르 : 실시간 대전 액션게임</a:t>
            </a:r>
          </a:p>
          <a:p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시점 : 3인칭 쿼터 뷰</a:t>
            </a:r>
          </a:p>
          <a:p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게임 목적 : 2가지 (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점령전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데스매치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를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통해 게임의 승패를 나눈다.</a:t>
            </a:r>
          </a:p>
          <a:p>
            <a:pPr marL="457200" indent="-457200">
              <a:buAutoNum type="arabicParenBoth"/>
            </a:pP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457200" indent="-457200">
              <a:buAutoNum type="arabicParenBoth"/>
            </a:pP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점령전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: 각 팀별로 조합을 이루어 협력하여 점령지역을 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지키면서 적과 대전한다. 점령 지역을 지켜내면 승리한다.</a:t>
            </a:r>
          </a:p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(2)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데스매치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: 플레이어가 지정한 시간 내에 목표 킬 수를 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달성하면 승리한다.</a:t>
            </a:r>
          </a:p>
          <a:p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게임 진행 : 방을 만들어서 8인 플레이어가 동시에 게임을 진행한다. 방의 옵션에 따라 게임방식을 정할 수 있다.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22091" y="2078741"/>
            <a:ext cx="172036" cy="194490"/>
          </a:xfrm>
          <a:prstGeom prst="rect">
            <a:avLst/>
          </a:prstGeom>
          <a:solidFill>
            <a:srgbClr val="E25454"/>
          </a:solidFill>
          <a:ln>
            <a:solidFill>
              <a:srgbClr val="E2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18482" y="2694191"/>
            <a:ext cx="172036" cy="194490"/>
          </a:xfrm>
          <a:prstGeom prst="rect">
            <a:avLst/>
          </a:prstGeom>
          <a:solidFill>
            <a:srgbClr val="E25454"/>
          </a:solidFill>
          <a:ln>
            <a:solidFill>
              <a:srgbClr val="E2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18482" y="3309641"/>
            <a:ext cx="172036" cy="194490"/>
          </a:xfrm>
          <a:prstGeom prst="rect">
            <a:avLst/>
          </a:prstGeom>
          <a:solidFill>
            <a:srgbClr val="E25454"/>
          </a:solidFill>
          <a:ln>
            <a:solidFill>
              <a:srgbClr val="E2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18482" y="5466758"/>
            <a:ext cx="172036" cy="194490"/>
          </a:xfrm>
          <a:prstGeom prst="rect">
            <a:avLst/>
          </a:prstGeom>
          <a:solidFill>
            <a:srgbClr val="E25454"/>
          </a:solidFill>
          <a:ln>
            <a:solidFill>
              <a:srgbClr val="E2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089601" y="40629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Lunatic Project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18482" y="1499716"/>
            <a:ext cx="172036" cy="194490"/>
          </a:xfrm>
          <a:prstGeom prst="rect">
            <a:avLst/>
          </a:prstGeom>
          <a:solidFill>
            <a:srgbClr val="E25454"/>
          </a:solidFill>
          <a:ln>
            <a:solidFill>
              <a:srgbClr val="E2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065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0472" y="188640"/>
            <a:ext cx="808056" cy="808056"/>
          </a:xfrm>
          <a:prstGeom prst="rect">
            <a:avLst/>
          </a:prstGeom>
          <a:noFill/>
          <a:ln w="57150">
            <a:solidFill>
              <a:srgbClr val="E1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0632" y="207947"/>
            <a:ext cx="9348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</a:t>
            </a:r>
            <a:r>
              <a:rPr lang="en-US" altLang="ko-KR" sz="4400" dirty="0">
                <a:solidFill>
                  <a:srgbClr val="E14D4D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1</a:t>
            </a:r>
            <a:endParaRPr lang="ko-KR" altLang="en-US" sz="4400" dirty="0">
              <a:solidFill>
                <a:srgbClr val="E14D4D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98424" y="6408760"/>
            <a:ext cx="9475022" cy="0"/>
          </a:xfrm>
          <a:prstGeom prst="line">
            <a:avLst/>
          </a:prstGeom>
          <a:ln w="12700">
            <a:solidFill>
              <a:srgbClr val="E1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89601" y="698906"/>
            <a:ext cx="217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게임 설명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스크린샷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0632" y="6454444"/>
            <a:ext cx="3384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E14D4D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KOREA POLYTECHNIC UNIVERSITY</a:t>
            </a:r>
            <a:endParaRPr lang="ko-KR" altLang="en-US" sz="1200" dirty="0">
              <a:solidFill>
                <a:srgbClr val="E14D4D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89601" y="40629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Lunatic Project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008" y="1971553"/>
            <a:ext cx="4680000" cy="34464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24" y="1908038"/>
            <a:ext cx="4680000" cy="3510000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880049"/>
              </p:ext>
            </p:extLst>
          </p:nvPr>
        </p:nvGraphicFramePr>
        <p:xfrm>
          <a:off x="1280592" y="5515828"/>
          <a:ext cx="2799641" cy="640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99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스크린샷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#1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캐릭터 선택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임시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6280"/>
              </p:ext>
            </p:extLst>
          </p:nvPr>
        </p:nvGraphicFramePr>
        <p:xfrm>
          <a:off x="6105128" y="5650448"/>
          <a:ext cx="2448272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482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스크린샷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#2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게임화면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36576" y="2420888"/>
            <a:ext cx="864096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164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0472" y="188640"/>
            <a:ext cx="808056" cy="808056"/>
          </a:xfrm>
          <a:prstGeom prst="rect">
            <a:avLst/>
          </a:prstGeom>
          <a:noFill/>
          <a:ln w="57150">
            <a:solidFill>
              <a:srgbClr val="E1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0632" y="207947"/>
            <a:ext cx="9348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</a:t>
            </a:r>
            <a:r>
              <a:rPr lang="en-US" altLang="ko-KR" sz="4400" dirty="0">
                <a:solidFill>
                  <a:srgbClr val="E14D4D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2</a:t>
            </a:r>
            <a:endParaRPr lang="ko-KR" altLang="en-US" sz="4400" dirty="0">
              <a:solidFill>
                <a:srgbClr val="E14D4D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98424" y="6408760"/>
            <a:ext cx="9475022" cy="0"/>
          </a:xfrm>
          <a:prstGeom prst="line">
            <a:avLst/>
          </a:prstGeom>
          <a:ln w="12700">
            <a:solidFill>
              <a:srgbClr val="E1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89601" y="698906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게임 조작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0632" y="6454444"/>
            <a:ext cx="3384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E14D4D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KOREA POLYTECHNIC UNIVERSITY</a:t>
            </a:r>
            <a:endParaRPr lang="ko-KR" altLang="en-US" sz="1200" dirty="0">
              <a:solidFill>
                <a:srgbClr val="E14D4D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76536" y="1484784"/>
            <a:ext cx="81359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조작법 키보드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12049" y="1588972"/>
            <a:ext cx="172036" cy="194490"/>
          </a:xfrm>
          <a:prstGeom prst="rect">
            <a:avLst/>
          </a:prstGeom>
          <a:solidFill>
            <a:srgbClr val="E25454"/>
          </a:solidFill>
          <a:ln>
            <a:solidFill>
              <a:srgbClr val="E2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93" y="2287699"/>
            <a:ext cx="8809483" cy="331498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89601" y="40629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Lunatic Project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894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0472" y="188640"/>
            <a:ext cx="808056" cy="808056"/>
          </a:xfrm>
          <a:prstGeom prst="rect">
            <a:avLst/>
          </a:prstGeom>
          <a:noFill/>
          <a:ln w="57150">
            <a:solidFill>
              <a:srgbClr val="E1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0632" y="207947"/>
            <a:ext cx="9348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</a:t>
            </a:r>
            <a:r>
              <a:rPr lang="en-US" altLang="ko-KR" sz="4400" dirty="0">
                <a:solidFill>
                  <a:srgbClr val="E14D4D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3</a:t>
            </a:r>
            <a:endParaRPr lang="ko-KR" altLang="en-US" sz="4400" dirty="0">
              <a:solidFill>
                <a:srgbClr val="E14D4D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98424" y="6408760"/>
            <a:ext cx="9475022" cy="0"/>
          </a:xfrm>
          <a:prstGeom prst="line">
            <a:avLst/>
          </a:prstGeom>
          <a:ln w="12700">
            <a:solidFill>
              <a:srgbClr val="E1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89601" y="698906"/>
            <a:ext cx="2922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기술적 요소와 중점 연구 분야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0632" y="6454444"/>
            <a:ext cx="3384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E14D4D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KOREA POLYTECHNIC UNIVERSITY</a:t>
            </a:r>
            <a:endParaRPr lang="ko-KR" altLang="en-US" sz="1200" dirty="0">
              <a:solidFill>
                <a:srgbClr val="E14D4D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3455" y="1424970"/>
            <a:ext cx="31683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클라이언트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4488" y="1530682"/>
            <a:ext cx="172036" cy="194490"/>
          </a:xfrm>
          <a:prstGeom prst="rect">
            <a:avLst/>
          </a:prstGeom>
          <a:solidFill>
            <a:srgbClr val="E25454"/>
          </a:solidFill>
          <a:ln>
            <a:solidFill>
              <a:srgbClr val="E2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33455" y="4293096"/>
            <a:ext cx="316835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algn="ctr"/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algn="ctr"/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데드레커닝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동기화 기법 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896" y="1660654"/>
            <a:ext cx="5225211" cy="183956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89601" y="40629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Lunatic Project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33455" y="4077072"/>
            <a:ext cx="31683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서버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44488" y="4182784"/>
            <a:ext cx="172036" cy="194490"/>
          </a:xfrm>
          <a:prstGeom prst="rect">
            <a:avLst/>
          </a:prstGeom>
          <a:solidFill>
            <a:srgbClr val="E25454"/>
          </a:solidFill>
          <a:ln>
            <a:solidFill>
              <a:srgbClr val="E2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970291"/>
              </p:ext>
            </p:extLst>
          </p:nvPr>
        </p:nvGraphicFramePr>
        <p:xfrm>
          <a:off x="4016896" y="4442547"/>
          <a:ext cx="5247600" cy="142563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23800">
                  <a:extLst>
                    <a:ext uri="{9D8B030D-6E8A-4147-A177-3AD203B41FA5}">
                      <a16:colId xmlns:a16="http://schemas.microsoft.com/office/drawing/2014/main" val="614533266"/>
                    </a:ext>
                  </a:extLst>
                </a:gridCol>
                <a:gridCol w="2623800">
                  <a:extLst>
                    <a:ext uri="{9D8B030D-6E8A-4147-A177-3AD203B41FA5}">
                      <a16:colId xmlns:a16="http://schemas.microsoft.com/office/drawing/2014/main" val="223446943"/>
                    </a:ext>
                  </a:extLst>
                </a:gridCol>
              </a:tblGrid>
              <a:tr h="47521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996963"/>
                  </a:ext>
                </a:extLst>
              </a:tr>
              <a:tr h="4752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818410"/>
                  </a:ext>
                </a:extLst>
              </a:tr>
              <a:tr h="475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WSAAsyncSelect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IOCP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508904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640905" y="1925216"/>
            <a:ext cx="316835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스키닝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캐릭터 애니메이션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3499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0472" y="188640"/>
            <a:ext cx="808056" cy="808056"/>
          </a:xfrm>
          <a:prstGeom prst="rect">
            <a:avLst/>
          </a:prstGeom>
          <a:noFill/>
          <a:ln w="57150">
            <a:solidFill>
              <a:srgbClr val="E1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0632" y="207947"/>
            <a:ext cx="9348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</a:t>
            </a:r>
            <a:r>
              <a:rPr lang="en-US" altLang="ko-KR" sz="4400" dirty="0">
                <a:solidFill>
                  <a:srgbClr val="E14D4D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4</a:t>
            </a:r>
            <a:endParaRPr lang="ko-KR" altLang="en-US" sz="4400" dirty="0">
              <a:solidFill>
                <a:srgbClr val="E14D4D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98424" y="6408760"/>
            <a:ext cx="9475022" cy="0"/>
          </a:xfrm>
          <a:prstGeom prst="line">
            <a:avLst/>
          </a:prstGeom>
          <a:ln w="12700">
            <a:solidFill>
              <a:srgbClr val="E1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89601" y="698906"/>
            <a:ext cx="1758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구성원 역할 분담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0632" y="6454444"/>
            <a:ext cx="3384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E14D4D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KOREA POLYTECHNIC UNIVERSITY</a:t>
            </a:r>
            <a:endParaRPr lang="ko-KR" altLang="en-US" sz="1200" dirty="0">
              <a:solidFill>
                <a:srgbClr val="E14D4D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graphicFrame>
        <p:nvGraphicFramePr>
          <p:cNvPr id="26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198875"/>
              </p:ext>
            </p:extLst>
          </p:nvPr>
        </p:nvGraphicFramePr>
        <p:xfrm>
          <a:off x="1496616" y="2069984"/>
          <a:ext cx="7106894" cy="3375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4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21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25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박범준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E53E2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클라이언트 프레임워크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맵 제작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2000" b="1" dirty="0" err="1">
                          <a:latin typeface="맑은 고딕" panose="020B0503020000020004" pitchFamily="50" charset="-127"/>
                          <a:ea typeface="+mn-ea"/>
                        </a:rPr>
                        <a:t>스키닝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쉐이더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조명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20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UI</a:t>
                      </a:r>
                      <a:endParaRPr lang="ko-KR" altLang="en-US" sz="2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5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이진수</a:t>
                      </a:r>
                    </a:p>
                  </a:txBody>
                  <a:tcPr anchor="ctr">
                    <a:solidFill>
                      <a:srgbClr val="E53E2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클라이언트 프레임워크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20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20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캐릭터</a:t>
                      </a:r>
                      <a:r>
                        <a:rPr lang="en-US" altLang="ko-KR" sz="20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endParaRPr lang="en-US" altLang="ko-KR" sz="2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+mn-ea"/>
                        </a:rPr>
                        <a:t>맵 제작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캐릭터 애니메이션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+mn-ea"/>
                        </a:rPr>
                        <a:t>이펙트</a:t>
                      </a:r>
                      <a:endParaRPr lang="ko-KR" altLang="en-US" sz="2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5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김희승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E53E2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프레임워크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및 동기화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20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패킷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디자인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충돌체크 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089601" y="40629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Lunatic Project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183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0472" y="188640"/>
            <a:ext cx="808056" cy="808056"/>
          </a:xfrm>
          <a:prstGeom prst="rect">
            <a:avLst/>
          </a:prstGeom>
          <a:noFill/>
          <a:ln w="57150">
            <a:solidFill>
              <a:srgbClr val="E1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0632" y="207947"/>
            <a:ext cx="9348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</a:t>
            </a:r>
            <a:r>
              <a:rPr lang="en-US" altLang="ko-KR" sz="4400" dirty="0">
                <a:solidFill>
                  <a:srgbClr val="E14D4D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5</a:t>
            </a:r>
            <a:endParaRPr lang="ko-KR" altLang="en-US" sz="4400" dirty="0">
              <a:solidFill>
                <a:srgbClr val="E14D4D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98424" y="6408760"/>
            <a:ext cx="9475022" cy="0"/>
          </a:xfrm>
          <a:prstGeom prst="line">
            <a:avLst/>
          </a:prstGeom>
          <a:ln w="12700">
            <a:solidFill>
              <a:srgbClr val="E1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89601" y="698906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개발 내용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0632" y="6454444"/>
            <a:ext cx="3384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E14D4D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KOREA POLYTECHNIC UNIVERSITY</a:t>
            </a:r>
            <a:endParaRPr lang="ko-KR" altLang="en-US" sz="1200" dirty="0">
              <a:solidFill>
                <a:srgbClr val="E14D4D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89601" y="40629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Lunatic Project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261169"/>
              </p:ext>
            </p:extLst>
          </p:nvPr>
        </p:nvGraphicFramePr>
        <p:xfrm>
          <a:off x="509303" y="1412776"/>
          <a:ext cx="8853264" cy="4569444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495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6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309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231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클라이언트</a:t>
                      </a:r>
                    </a:p>
                  </a:txBody>
                  <a:tcPr anchor="ctr">
                    <a:solidFill>
                      <a:srgbClr val="E14D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박범준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mpd="sng">
                      <a:noFill/>
                    </a:lnR>
                    <a:solidFill>
                      <a:srgbClr val="E14D4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FBX SDK Exporter,</a:t>
                      </a:r>
                      <a:r>
                        <a:rPr lang="en-US" altLang="ko-KR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DirectX11 + FBX SDK </a:t>
                      </a:r>
                      <a:r>
                        <a:rPr lang="ko-KR" altLang="en-US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프레임워크 제작</a:t>
                      </a:r>
                      <a:endParaRPr lang="en-US" altLang="ko-KR" sz="15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조명 제작</a:t>
                      </a:r>
                      <a:r>
                        <a:rPr lang="en-US" altLang="ko-KR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점 광원</a:t>
                      </a:r>
                      <a:r>
                        <a:rPr lang="en-US" altLang="ko-KR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스팟</a:t>
                      </a:r>
                      <a:r>
                        <a:rPr lang="ko-KR" altLang="en-US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광원</a:t>
                      </a:r>
                      <a:r>
                        <a:rPr lang="en-US" altLang="ko-KR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방향성 광원</a:t>
                      </a:r>
                      <a:r>
                        <a:rPr lang="en-US" altLang="ko-KR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lvl="0" indent="0"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객체 이동</a:t>
                      </a:r>
                      <a:r>
                        <a:rPr lang="en-US" altLang="ko-KR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회전</a:t>
                      </a:r>
                      <a:r>
                        <a:rPr lang="en-US" altLang="ko-KR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크기</a:t>
                      </a:r>
                      <a:r>
                        <a:rPr lang="en-US" altLang="ko-KR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&amp; </a:t>
                      </a:r>
                      <a:r>
                        <a:rPr lang="ko-KR" altLang="en-US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서버 동기화</a:t>
                      </a:r>
                      <a:endParaRPr lang="en-US" altLang="ko-KR" sz="15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게임 </a:t>
                      </a:r>
                      <a:r>
                        <a:rPr lang="en-US" altLang="ko-KR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구현</a:t>
                      </a:r>
                      <a:endParaRPr lang="en-US" altLang="ko-KR" sz="15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31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클라이언트</a:t>
                      </a:r>
                      <a:endParaRPr lang="en-US" altLang="ko-KR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&amp;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그래픽</a:t>
                      </a:r>
                    </a:p>
                  </a:txBody>
                  <a:tcPr anchor="ctr">
                    <a:solidFill>
                      <a:srgbClr val="E14D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이진수</a:t>
                      </a:r>
                    </a:p>
                  </a:txBody>
                  <a:tcPr anchor="ctr">
                    <a:lnR w="12700" cmpd="sng">
                      <a:noFill/>
                    </a:lnR>
                    <a:solidFill>
                      <a:srgbClr val="E14D4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FBX SDK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를 통해 모델</a:t>
                      </a:r>
                      <a:r>
                        <a:rPr lang="ko-KR" altLang="en-US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렌더링</a:t>
                      </a:r>
                      <a:endParaRPr lang="en-US" altLang="ko-KR" sz="15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ctr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FBX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파일 추출을 위한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FBX Exporter</a:t>
                      </a:r>
                      <a:r>
                        <a:rPr lang="en-US" altLang="ko-KR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수정</a:t>
                      </a:r>
                      <a:endParaRPr lang="en-US" altLang="ko-KR" sz="15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ctr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5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Skymap</a:t>
                      </a:r>
                      <a:r>
                        <a:rPr lang="en-US" altLang="ko-KR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구현</a:t>
                      </a:r>
                      <a:endParaRPr lang="en-US" altLang="ko-KR" sz="15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ctr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스키닝</a:t>
                      </a:r>
                      <a:r>
                        <a:rPr lang="ko-KR" altLang="en-US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애니메이션을 통한 캐릭터 애니메이션 구현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31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서버</a:t>
                      </a:r>
                    </a:p>
                  </a:txBody>
                  <a:tcPr anchor="ctr">
                    <a:solidFill>
                      <a:srgbClr val="E14D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김희승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mpd="sng">
                      <a:noFill/>
                    </a:lnR>
                    <a:solidFill>
                      <a:srgbClr val="E14D4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서버 </a:t>
                      </a:r>
                      <a:r>
                        <a:rPr lang="en-US" altLang="ko-KR" sz="1500" dirty="0"/>
                        <a:t>–</a:t>
                      </a:r>
                      <a:r>
                        <a:rPr lang="ko-KR" altLang="en-US" sz="1500" dirty="0"/>
                        <a:t> 소켓 입출력 모델 </a:t>
                      </a:r>
                      <a:r>
                        <a:rPr lang="en-US" altLang="ko-KR" sz="1500" dirty="0"/>
                        <a:t>IOCP </a:t>
                      </a:r>
                    </a:p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클라이언트 </a:t>
                      </a:r>
                      <a:r>
                        <a:rPr lang="en-US" altLang="ko-KR" sz="1500" dirty="0"/>
                        <a:t>– </a:t>
                      </a:r>
                      <a:r>
                        <a:rPr lang="en-US" altLang="ko-KR" sz="1500" dirty="0" err="1"/>
                        <a:t>WSAAsyncSelect</a:t>
                      </a:r>
                      <a:r>
                        <a:rPr lang="ko-KR" altLang="en-US" sz="1500" baseline="0" dirty="0"/>
                        <a:t> 모델 </a:t>
                      </a:r>
                      <a:endParaRPr lang="en-US" altLang="ko-KR" sz="1500" baseline="0" dirty="0"/>
                    </a:p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500" baseline="0" dirty="0"/>
                        <a:t>패킷 조립</a:t>
                      </a:r>
                      <a:r>
                        <a:rPr lang="en-US" altLang="ko-KR" sz="1500" baseline="0" dirty="0"/>
                        <a:t>, </a:t>
                      </a:r>
                      <a:r>
                        <a:rPr lang="ko-KR" altLang="en-US" sz="1500" baseline="0" dirty="0"/>
                        <a:t>분석 기능 구현</a:t>
                      </a:r>
                      <a:endParaRPr lang="en-US" altLang="ko-KR" sz="1500" baseline="0" dirty="0"/>
                    </a:p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500" baseline="0" dirty="0" err="1"/>
                        <a:t>데드레커닝</a:t>
                      </a:r>
                      <a:r>
                        <a:rPr lang="ko-KR" altLang="en-US" sz="1500" baseline="0" dirty="0"/>
                        <a:t> 동기화</a:t>
                      </a:r>
                      <a:endParaRPr lang="en-US" altLang="ko-KR" sz="1500" baseline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4019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0472" y="188640"/>
            <a:ext cx="808056" cy="808056"/>
          </a:xfrm>
          <a:prstGeom prst="rect">
            <a:avLst/>
          </a:prstGeom>
          <a:noFill/>
          <a:ln w="57150">
            <a:solidFill>
              <a:srgbClr val="E1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0632" y="207947"/>
            <a:ext cx="9348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</a:t>
            </a:r>
            <a:r>
              <a:rPr lang="en-US" altLang="ko-KR" sz="4400" dirty="0">
                <a:solidFill>
                  <a:srgbClr val="E14D4D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6</a:t>
            </a:r>
            <a:endParaRPr lang="ko-KR" altLang="en-US" sz="4400" dirty="0">
              <a:solidFill>
                <a:srgbClr val="E14D4D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98424" y="6408760"/>
            <a:ext cx="9475022" cy="0"/>
          </a:xfrm>
          <a:prstGeom prst="line">
            <a:avLst/>
          </a:prstGeom>
          <a:ln w="12700">
            <a:solidFill>
              <a:srgbClr val="E1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89601" y="698906"/>
            <a:ext cx="1758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문제점 및 보완책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0632" y="6454444"/>
            <a:ext cx="3384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E14D4D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KOREA POLYTECHNIC UNIVERSITY</a:t>
            </a:r>
            <a:endParaRPr lang="ko-KR" altLang="en-US" sz="1200" dirty="0">
              <a:solidFill>
                <a:srgbClr val="E14D4D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89601" y="40629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Lunatic Project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716215"/>
              </p:ext>
            </p:extLst>
          </p:nvPr>
        </p:nvGraphicFramePr>
        <p:xfrm>
          <a:off x="924711" y="1704088"/>
          <a:ext cx="8022447" cy="4068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74149">
                  <a:extLst>
                    <a:ext uri="{9D8B030D-6E8A-4147-A177-3AD203B41FA5}">
                      <a16:colId xmlns:a16="http://schemas.microsoft.com/office/drawing/2014/main" val="495597141"/>
                    </a:ext>
                  </a:extLst>
                </a:gridCol>
                <a:gridCol w="2674149">
                  <a:extLst>
                    <a:ext uri="{9D8B030D-6E8A-4147-A177-3AD203B41FA5}">
                      <a16:colId xmlns:a16="http://schemas.microsoft.com/office/drawing/2014/main" val="1441305408"/>
                    </a:ext>
                  </a:extLst>
                </a:gridCol>
                <a:gridCol w="2674149">
                  <a:extLst>
                    <a:ext uri="{9D8B030D-6E8A-4147-A177-3AD203B41FA5}">
                      <a16:colId xmlns:a16="http://schemas.microsoft.com/office/drawing/2014/main" val="3322342168"/>
                    </a:ext>
                  </a:extLst>
                </a:gridCol>
              </a:tblGrid>
              <a:tr h="4731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문제점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보완책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0118949"/>
                  </a:ext>
                </a:extLst>
              </a:tr>
              <a:tr h="1198406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dirty="0"/>
                    </a:p>
                    <a:p>
                      <a:pPr algn="ctr" latinLnBrk="1"/>
                      <a:r>
                        <a:rPr lang="ko-KR" altLang="en-US" sz="1500" dirty="0"/>
                        <a:t>로비와 방 만들기에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따른 서버 부하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여러 성능테스트 요구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533778"/>
                  </a:ext>
                </a:extLst>
              </a:tr>
              <a:tr h="1198406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클라이언트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동기화 과정에서 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객체 생성 함수호출이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불규칙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프레임워크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재정비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3122731"/>
                  </a:ext>
                </a:extLst>
              </a:tr>
              <a:tr h="1198406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모델링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dirty="0"/>
                    </a:p>
                    <a:p>
                      <a:pPr algn="ctr" latinLnBrk="1"/>
                      <a:r>
                        <a:rPr lang="ko-KR" altLang="en-US" sz="1500" dirty="0"/>
                        <a:t>건물의 </a:t>
                      </a:r>
                      <a:r>
                        <a:rPr lang="ko-KR" altLang="en-US" sz="1500" dirty="0" err="1"/>
                        <a:t>피봇정보가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모델링 정보와 다름</a:t>
                      </a:r>
                      <a:endParaRPr lang="en-US" altLang="ko-KR" sz="1500" dirty="0"/>
                    </a:p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모델 확인 및</a:t>
                      </a:r>
                      <a:r>
                        <a:rPr lang="en-US" altLang="ko-KR" sz="1500" dirty="0"/>
                        <a:t> 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FBX Exporter</a:t>
                      </a:r>
                      <a:br>
                        <a:rPr lang="en-US" altLang="ko-KR" sz="1500" dirty="0"/>
                      </a:br>
                      <a:r>
                        <a:rPr lang="ko-KR" altLang="en-US" sz="1500" dirty="0"/>
                        <a:t>개선</a:t>
                      </a:r>
                      <a:r>
                        <a:rPr lang="en-US" altLang="ko-KR" sz="1500" dirty="0"/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6227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4901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565</Words>
  <Application>Microsoft Office PowerPoint</Application>
  <PresentationFormat>A4 용지(210x297mm)</PresentationFormat>
  <Paragraphs>302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HY견명조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Lsy</dc:creator>
  <cp:lastModifiedBy>Lincoln</cp:lastModifiedBy>
  <cp:revision>65</cp:revision>
  <dcterms:created xsi:type="dcterms:W3CDTF">2016-11-16T09:44:37Z</dcterms:created>
  <dcterms:modified xsi:type="dcterms:W3CDTF">2017-05-10T02:00:59Z</dcterms:modified>
</cp:coreProperties>
</file>